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3042" y="-6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3C37-BCBD-49A5-AAEE-EF6453FFAA25}" type="datetimeFigureOut">
              <a:rPr lang="es-ES" smtClean="0"/>
              <a:pPr/>
              <a:t>11/05/2012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3F6F5-111B-4080-89F1-9AAAEF50690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3F6F5-111B-4080-89F1-9AAAEF50690E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3F6F5-111B-4080-89F1-9AAAEF50690E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C091-04A5-4CC7-A005-D396846F90F6}" type="datetimeFigureOut">
              <a:rPr lang="es-ES" smtClean="0"/>
              <a:pPr/>
              <a:t>11/05/2012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754D-E9CB-4105-AA14-25917E3096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C091-04A5-4CC7-A005-D396846F90F6}" type="datetimeFigureOut">
              <a:rPr lang="es-ES" smtClean="0"/>
              <a:pPr/>
              <a:t>11/05/2012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754D-E9CB-4105-AA14-25917E3096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C091-04A5-4CC7-A005-D396846F90F6}" type="datetimeFigureOut">
              <a:rPr lang="es-ES" smtClean="0"/>
              <a:pPr/>
              <a:t>11/05/2012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754D-E9CB-4105-AA14-25917E3096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C091-04A5-4CC7-A005-D396846F90F6}" type="datetimeFigureOut">
              <a:rPr lang="es-ES" smtClean="0"/>
              <a:pPr/>
              <a:t>11/05/2012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754D-E9CB-4105-AA14-25917E3096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C091-04A5-4CC7-A005-D396846F90F6}" type="datetimeFigureOut">
              <a:rPr lang="es-ES" smtClean="0"/>
              <a:pPr/>
              <a:t>11/05/2012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754D-E9CB-4105-AA14-25917E3096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C091-04A5-4CC7-A005-D396846F90F6}" type="datetimeFigureOut">
              <a:rPr lang="es-ES" smtClean="0"/>
              <a:pPr/>
              <a:t>11/05/2012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754D-E9CB-4105-AA14-25917E3096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C091-04A5-4CC7-A005-D396846F90F6}" type="datetimeFigureOut">
              <a:rPr lang="es-ES" smtClean="0"/>
              <a:pPr/>
              <a:t>11/05/2012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754D-E9CB-4105-AA14-25917E3096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C091-04A5-4CC7-A005-D396846F90F6}" type="datetimeFigureOut">
              <a:rPr lang="es-ES" smtClean="0"/>
              <a:pPr/>
              <a:t>11/05/2012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754D-E9CB-4105-AA14-25917E3096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C091-04A5-4CC7-A005-D396846F90F6}" type="datetimeFigureOut">
              <a:rPr lang="es-ES" smtClean="0"/>
              <a:pPr/>
              <a:t>11/05/2012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754D-E9CB-4105-AA14-25917E3096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C091-04A5-4CC7-A005-D396846F90F6}" type="datetimeFigureOut">
              <a:rPr lang="es-ES" smtClean="0"/>
              <a:pPr/>
              <a:t>11/05/2012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754D-E9CB-4105-AA14-25917E3096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C091-04A5-4CC7-A005-D396846F90F6}" type="datetimeFigureOut">
              <a:rPr lang="es-ES" smtClean="0"/>
              <a:pPr/>
              <a:t>11/05/2012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754D-E9CB-4105-AA14-25917E3096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BC091-04A5-4CC7-A005-D396846F90F6}" type="datetimeFigureOut">
              <a:rPr lang="es-ES" smtClean="0"/>
              <a:pPr/>
              <a:t>11/05/2012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1754D-E9CB-4105-AA14-25917E3096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mateua@ctt.upv.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estudiavlc@inndeavalencia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Llamada rectangular redondeada"/>
          <p:cNvSpPr/>
          <p:nvPr/>
        </p:nvSpPr>
        <p:spPr>
          <a:xfrm>
            <a:off x="980728" y="1835696"/>
            <a:ext cx="4968552" cy="1152128"/>
          </a:xfrm>
          <a:prstGeom prst="wedgeRoundRectCallout">
            <a:avLst>
              <a:gd name="adj1" fmla="val -23582"/>
              <a:gd name="adj2" fmla="val -66363"/>
              <a:gd name="adj3" fmla="val 16667"/>
            </a:avLst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052736" y="1916123"/>
            <a:ext cx="4824536" cy="121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s-ES_tradnl" sz="11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DigitalSansEF" pitchFamily="50" charset="0"/>
                <a:ea typeface="Times New Roman" pitchFamily="18" charset="0"/>
                <a:cs typeface="Arial" pitchFamily="34" charset="0"/>
              </a:rPr>
              <a:t>Si quieres formar parte de ESTUDIA VALENCIA y optar al premio </a:t>
            </a:r>
            <a:r>
              <a:rPr kumimoji="0" lang="es-ES_tradnl" sz="1100" b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DigitalSansEF" pitchFamily="50" charset="0"/>
                <a:ea typeface="Times New Roman" pitchFamily="18" charset="0"/>
                <a:cs typeface="Arial" pitchFamily="34" charset="0"/>
              </a:rPr>
              <a:t> de </a:t>
            </a:r>
            <a:r>
              <a:rPr kumimoji="0" lang="es-ES_tradnl" sz="1100" b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DigitalSansEF" pitchFamily="50" charset="0"/>
                <a:ea typeface="Times New Roman" pitchFamily="18" charset="0"/>
                <a:cs typeface="Arial" pitchFamily="34" charset="0"/>
              </a:rPr>
              <a:t>4.500 </a:t>
            </a:r>
            <a:r>
              <a:rPr lang="es-ES_tradnl" sz="1100" b="1" dirty="0" smtClean="0">
                <a:solidFill>
                  <a:srgbClr val="FF0000"/>
                </a:solidFill>
                <a:latin typeface="DigitalSansEF" pitchFamily="50" charset="0"/>
                <a:ea typeface="Times New Roman" pitchFamily="18" charset="0"/>
                <a:cs typeface="Arial" pitchFamily="34" charset="0"/>
              </a:rPr>
              <a:t>€</a:t>
            </a:r>
            <a:r>
              <a:rPr lang="es-ES_tradnl" sz="1100" dirty="0" smtClean="0">
                <a:solidFill>
                  <a:srgbClr val="002060"/>
                </a:solidFill>
                <a:latin typeface="DigitalSansEF" pitchFamily="50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ES_tradnl" sz="1100" dirty="0">
                <a:solidFill>
                  <a:srgbClr val="002060"/>
                </a:solidFill>
                <a:latin typeface="DigitalSansEF" pitchFamily="50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ES_tradnl" sz="1100" dirty="0" smtClean="0">
                <a:solidFill>
                  <a:srgbClr val="002060"/>
                </a:solidFill>
                <a:latin typeface="DigitalSansEF" pitchFamily="50" charset="0"/>
                <a:ea typeface="Times New Roman" pitchFamily="18" charset="0"/>
                <a:cs typeface="Arial" pitchFamily="34" charset="0"/>
              </a:rPr>
              <a:t>para tesis doctoral o </a:t>
            </a:r>
            <a:r>
              <a:rPr lang="es-ES_tradnl" sz="1100" b="1" dirty="0" smtClean="0">
                <a:solidFill>
                  <a:srgbClr val="FF0000"/>
                </a:solidFill>
                <a:latin typeface="DigitalSansEF" pitchFamily="50" charset="0"/>
                <a:ea typeface="Times New Roman" pitchFamily="18" charset="0"/>
                <a:cs typeface="Arial" pitchFamily="34" charset="0"/>
              </a:rPr>
              <a:t>1.500 € </a:t>
            </a:r>
            <a:r>
              <a:rPr lang="es-ES_tradnl" sz="1100" dirty="0" smtClean="0">
                <a:solidFill>
                  <a:srgbClr val="002060"/>
                </a:solidFill>
                <a:latin typeface="DigitalSansEF" pitchFamily="50" charset="0"/>
                <a:ea typeface="Times New Roman" pitchFamily="18" charset="0"/>
                <a:cs typeface="Arial" pitchFamily="34" charset="0"/>
              </a:rPr>
              <a:t>en el caso de trabajo fin de máster o grado, </a:t>
            </a:r>
            <a:r>
              <a:rPr kumimoji="0" lang="es-ES_tradnl" sz="11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DigitalSansEF" pitchFamily="50" charset="0"/>
                <a:ea typeface="Times New Roman" pitchFamily="18" charset="0"/>
                <a:cs typeface="Arial" pitchFamily="34" charset="0"/>
              </a:rPr>
              <a:t>sólo tienes que rellenar esta ficha y hacérsela llegar a tu coordinador dentro de la </a:t>
            </a:r>
            <a:r>
              <a:rPr kumimoji="0" lang="es-ES_tradnl" sz="1100" b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DigitalSansEF" pitchFamily="50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_tradnl" sz="1100" b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DigitalSansEF" pitchFamily="50" charset="0"/>
                <a:ea typeface="Times New Roman" pitchFamily="18" charset="0"/>
                <a:cs typeface="Arial" pitchFamily="34" charset="0"/>
              </a:rPr>
              <a:t>Universitat</a:t>
            </a:r>
            <a:r>
              <a:rPr kumimoji="0" lang="es-ES_tradnl" sz="1100" b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DigitalSansEF" pitchFamily="50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_tradnl" sz="1100" b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DigitalSansEF" pitchFamily="50" charset="0"/>
                <a:ea typeface="Times New Roman" pitchFamily="18" charset="0"/>
                <a:cs typeface="Arial" pitchFamily="34" charset="0"/>
              </a:rPr>
              <a:t>Politecnica</a:t>
            </a:r>
            <a:r>
              <a:rPr kumimoji="0" lang="es-ES_tradnl" sz="1100" b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DigitalSansEF" pitchFamily="50" charset="0"/>
                <a:ea typeface="Times New Roman" pitchFamily="18" charset="0"/>
                <a:cs typeface="Arial" pitchFamily="34" charset="0"/>
              </a:rPr>
              <a:t> de Valencia (</a:t>
            </a:r>
            <a:r>
              <a:rPr lang="es-ES_tradnl" sz="1100" i="1" dirty="0" smtClean="0">
                <a:latin typeface="DigitalSansEF" pitchFamily="50" charset="0"/>
              </a:rPr>
              <a:t>UPV) a </a:t>
            </a:r>
            <a:r>
              <a:rPr lang="es-ES_tradnl" sz="1100" dirty="0" smtClean="0">
                <a:latin typeface="DigitalSansEF" pitchFamily="50" charset="0"/>
              </a:rPr>
              <a:t> </a:t>
            </a:r>
            <a:r>
              <a:rPr lang="es-ES" sz="1100" u="sng" dirty="0" smtClean="0">
                <a:latin typeface="DigitalSansEF" pitchFamily="50" charset="0"/>
                <a:hlinkClick r:id="rId3"/>
              </a:rPr>
              <a:t>amateua@ctt.upv.es </a:t>
            </a:r>
            <a:r>
              <a:rPr kumimoji="0" lang="es-ES_tradnl" sz="11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DigitalSansEF" pitchFamily="50" charset="0"/>
                <a:ea typeface="Times New Roman" pitchFamily="18" charset="0"/>
                <a:cs typeface="Arial" pitchFamily="34" charset="0"/>
              </a:rPr>
              <a:t>y enviárnosla por email</a:t>
            </a:r>
            <a:r>
              <a:rPr kumimoji="0" lang="es-ES_tradnl" sz="1100" b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DigitalSansEF" pitchFamily="50" charset="0"/>
                <a:ea typeface="Times New Roman" pitchFamily="18" charset="0"/>
                <a:cs typeface="Arial" pitchFamily="34" charset="0"/>
              </a:rPr>
              <a:t>  a</a:t>
            </a:r>
            <a:r>
              <a:rPr kumimoji="0" lang="es-ES_tradnl" sz="1100" b="0" u="none" strike="noStrike" cap="none" normalizeH="0" dirty="0" smtClean="0">
                <a:ln>
                  <a:noFill/>
                </a:ln>
                <a:effectLst/>
                <a:latin typeface="DigitalSansEF" pitchFamily="50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_tradnl" sz="1100" b="0" u="none" strike="noStrike" cap="none" normalizeH="0" baseline="0" dirty="0" smtClean="0">
                <a:ln>
                  <a:noFill/>
                </a:ln>
                <a:effectLst/>
                <a:latin typeface="DigitalSansEF" pitchFamily="50" charset="0"/>
                <a:ea typeface="Times New Roman" pitchFamily="18" charset="0"/>
                <a:cs typeface="Arial" pitchFamily="34" charset="0"/>
                <a:hlinkClick r:id="rId4"/>
              </a:rPr>
              <a:t>estudiavlc@inndeavalencia.com</a:t>
            </a:r>
            <a:endParaRPr kumimoji="0" lang="es-ES" sz="1100" b="0" u="none" strike="noStrike" cap="none" normalizeH="0" baseline="0" dirty="0" smtClean="0">
              <a:ln>
                <a:noFill/>
              </a:ln>
              <a:effectLst/>
              <a:latin typeface="DigitalSansEF" pitchFamily="50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340768" y="899592"/>
            <a:ext cx="4786858" cy="72008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s-ES" sz="3600" b="1" dirty="0" smtClean="0">
                <a:solidFill>
                  <a:schemeClr val="tx2"/>
                </a:solidFill>
                <a:latin typeface="DigitalSansEF" pitchFamily="50" charset="0"/>
              </a:rPr>
              <a:t>ESTUDIA VLC</a:t>
            </a:r>
            <a:endParaRPr lang="es-ES" sz="3600" b="1" dirty="0">
              <a:solidFill>
                <a:schemeClr val="tx2"/>
              </a:solidFill>
              <a:latin typeface="DigitalSansEF" pitchFamily="50" charset="0"/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836712" y="4067944"/>
          <a:ext cx="5184577" cy="167692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105685"/>
                <a:gridCol w="107588"/>
                <a:gridCol w="107588"/>
                <a:gridCol w="107588"/>
                <a:gridCol w="684056"/>
                <a:gridCol w="1066429"/>
                <a:gridCol w="729854"/>
                <a:gridCol w="1275789"/>
              </a:tblGrid>
              <a:tr h="23914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 dirty="0"/>
                        <a:t>*Nombre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55325" marR="55325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_tradnl" sz="11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325" marR="55325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773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 dirty="0"/>
                        <a:t>*Apellidos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55325" marR="55325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_tradnl" sz="11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325" marR="55325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563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 dirty="0"/>
                        <a:t>*Universidad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55325" marR="55325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_tradnl" sz="11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325" marR="55325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7604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 dirty="0"/>
                        <a:t>*Departamento / Instituto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55325" marR="55325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_tradnl" sz="11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325" marR="55325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1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 dirty="0"/>
                        <a:t>*Teléfono 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55325" marR="55325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_tradnl" sz="11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325" marR="55325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/>
                        <a:t>Móvil</a:t>
                      </a:r>
                      <a:endParaRPr lang="es-ES" sz="800">
                        <a:latin typeface="Times New Roman"/>
                        <a:ea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_tradnl" sz="11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/>
                        <a:t>Fax</a:t>
                      </a:r>
                      <a:endParaRPr lang="es-ES" sz="800">
                        <a:latin typeface="Times New Roman"/>
                        <a:ea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_tradnl" sz="11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325" marR="55325" marT="0" marB="0"/>
                </a:tc>
              </a:tr>
              <a:tr h="235635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/>
                        <a:t>*E-mail </a:t>
                      </a:r>
                      <a:endParaRPr lang="es-ES" sz="800">
                        <a:latin typeface="Times New Roman"/>
                        <a:ea typeface="Times New Roman"/>
                      </a:endParaRPr>
                    </a:p>
                  </a:txBody>
                  <a:tcPr marL="55325" marR="55325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_tradnl" sz="11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325" marR="55325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0" y="3441358"/>
            <a:ext cx="6048672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es-ES" sz="1600" b="1" dirty="0" smtClean="0">
                <a:solidFill>
                  <a:srgbClr val="002060"/>
                </a:solidFill>
                <a:latin typeface="DigitalSansEF" pitchFamily="50" charset="0"/>
              </a:rPr>
              <a:t>Datos del investigador</a:t>
            </a:r>
            <a:endParaRPr lang="es-ES" sz="1600" b="1" dirty="0">
              <a:solidFill>
                <a:srgbClr val="002060"/>
              </a:solidFill>
              <a:latin typeface="DigitalSansEF" pitchFamily="50" charset="0"/>
            </a:endParaRPr>
          </a:p>
        </p:txBody>
      </p:sp>
      <p:sp>
        <p:nvSpPr>
          <p:cNvPr id="12" name="11 Rectángulo"/>
          <p:cNvSpPr/>
          <p:nvPr/>
        </p:nvSpPr>
        <p:spPr>
          <a:xfrm rot="821964">
            <a:off x="-173186" y="6199729"/>
            <a:ext cx="3456384" cy="400110"/>
          </a:xfrm>
          <a:prstGeom prst="rect">
            <a:avLst/>
          </a:prstGeom>
        </p:spPr>
        <p:txBody>
          <a:bodyPr wrap="square">
            <a:spAutoFit/>
            <a:scene3d>
              <a:camera prst="isometricOffAxis2Right"/>
              <a:lightRig rig="threePt" dir="t"/>
            </a:scene3d>
          </a:bodyPr>
          <a:lstStyle/>
          <a:p>
            <a:r>
              <a:rPr lang="es-ES" sz="2000" b="1" dirty="0" smtClean="0">
                <a:solidFill>
                  <a:srgbClr val="002060"/>
                </a:solidFill>
                <a:latin typeface="DigitalSansEF" pitchFamily="50" charset="0"/>
              </a:rPr>
              <a:t>Datos del director/es</a:t>
            </a:r>
            <a:endParaRPr lang="es-ES" sz="2000" b="1" dirty="0">
              <a:solidFill>
                <a:srgbClr val="002060"/>
              </a:solidFill>
              <a:latin typeface="DigitalSansEF" pitchFamily="50" charset="0"/>
            </a:endParaRPr>
          </a:p>
        </p:txBody>
      </p: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908720" y="6895867"/>
          <a:ext cx="5184577" cy="178058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105685"/>
                <a:gridCol w="107588"/>
                <a:gridCol w="107588"/>
                <a:gridCol w="107588"/>
                <a:gridCol w="684056"/>
                <a:gridCol w="1066429"/>
                <a:gridCol w="729854"/>
                <a:gridCol w="1275789"/>
              </a:tblGrid>
              <a:tr h="23914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 dirty="0"/>
                        <a:t>*Nombre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55325" marR="55325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_tradnl" sz="11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325" marR="55325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773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 dirty="0"/>
                        <a:t>*Apellidos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55325" marR="55325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_tradnl" sz="11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325" marR="55325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563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 dirty="0"/>
                        <a:t>*Universidad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55325" marR="55325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_tradnl" sz="11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325" marR="55325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71271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/>
                        <a:t>*Departamento / Instituto</a:t>
                      </a:r>
                      <a:endParaRPr lang="es-ES" sz="800">
                        <a:latin typeface="Times New Roman"/>
                        <a:ea typeface="Times New Roman"/>
                      </a:endParaRPr>
                    </a:p>
                  </a:txBody>
                  <a:tcPr marL="55325" marR="55325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_tradnl" sz="11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325" marR="55325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1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 dirty="0"/>
                        <a:t>*Teléfono 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55325" marR="55325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_tradnl" sz="11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325" marR="55325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/>
                        <a:t>Móvil</a:t>
                      </a:r>
                      <a:endParaRPr lang="es-ES" sz="800">
                        <a:latin typeface="Times New Roman"/>
                        <a:ea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_tradnl" sz="11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/>
                        <a:t>Fax</a:t>
                      </a:r>
                      <a:endParaRPr lang="es-ES" sz="800">
                        <a:latin typeface="Times New Roman"/>
                        <a:ea typeface="Times New Roman"/>
                      </a:endParaRPr>
                    </a:p>
                  </a:txBody>
                  <a:tcPr marL="55325" marR="553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_tradnl" sz="11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325" marR="55325" marT="0" marB="0"/>
                </a:tc>
              </a:tr>
              <a:tr h="235635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/>
                        <a:t>*E-mail </a:t>
                      </a:r>
                      <a:endParaRPr lang="es-ES" sz="800">
                        <a:latin typeface="Times New Roman"/>
                        <a:ea typeface="Times New Roman"/>
                      </a:endParaRPr>
                    </a:p>
                  </a:txBody>
                  <a:tcPr marL="55325" marR="55325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_tradnl" sz="11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325" marR="55325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Documents and Settings\MARIA JOSE\Escritorio\MAJO\Trabajo\InnDEA VLC\ESTUDIAVLC\ESTUDIAVLC\logo_upv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81128" y="35496"/>
            <a:ext cx="2190750" cy="742950"/>
          </a:xfrm>
          <a:prstGeom prst="rect">
            <a:avLst/>
          </a:prstGeom>
          <a:noFill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31" y="72455"/>
            <a:ext cx="1595405" cy="61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32656" y="1137102"/>
            <a:ext cx="6048672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es-ES" sz="1600" b="1" dirty="0" smtClean="0">
                <a:solidFill>
                  <a:srgbClr val="002060"/>
                </a:solidFill>
                <a:latin typeface="DigitalSansEF" pitchFamily="50" charset="0"/>
              </a:rPr>
              <a:t>Datos de la investigación </a:t>
            </a:r>
            <a:endParaRPr lang="es-ES" sz="1600" b="1" dirty="0">
              <a:solidFill>
                <a:srgbClr val="002060"/>
              </a:solidFill>
              <a:latin typeface="DigitalSansEF" pitchFamily="50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764704" y="1983893"/>
          <a:ext cx="5184577" cy="107593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13273"/>
                <a:gridCol w="3971304"/>
              </a:tblGrid>
              <a:tr h="2391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 dirty="0" smtClean="0"/>
                        <a:t>*Título</a:t>
                      </a:r>
                      <a:r>
                        <a:rPr lang="es-ES_tradnl" sz="1100" baseline="0" dirty="0" smtClean="0"/>
                        <a:t> de la investigación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55325" marR="5532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_tradnl" sz="11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325" marR="55325" marT="0" marB="0">
                    <a:solidFill>
                      <a:schemeClr val="bg1"/>
                    </a:solidFill>
                  </a:tcPr>
                </a:tc>
              </a:tr>
              <a:tr h="237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 dirty="0"/>
                        <a:t>*</a:t>
                      </a:r>
                      <a:r>
                        <a:rPr lang="es-ES_tradnl" sz="1100" dirty="0" smtClean="0"/>
                        <a:t>Año</a:t>
                      </a:r>
                      <a:r>
                        <a:rPr lang="es-ES_tradnl" sz="1100" baseline="0" dirty="0" smtClean="0"/>
                        <a:t> de comienzo 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55325" marR="5532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_tradnl" sz="11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325" marR="55325" marT="0" marB="0">
                    <a:solidFill>
                      <a:schemeClr val="bg1"/>
                    </a:solidFill>
                  </a:tcPr>
                </a:tc>
              </a:tr>
              <a:tr h="235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 dirty="0" smtClean="0"/>
                        <a:t>*Fecha</a:t>
                      </a:r>
                      <a:r>
                        <a:rPr lang="es-ES_tradnl" sz="1100" baseline="0" dirty="0" smtClean="0"/>
                        <a:t> aproximada de finalización 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55325" marR="5532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_tradnl" sz="11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325" marR="55325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04664" y="3390255"/>
            <a:ext cx="59766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igitalSansEF" pitchFamily="50" charset="0"/>
                <a:ea typeface="Times New Roman" pitchFamily="18" charset="0"/>
                <a:cs typeface="Tahoma" pitchFamily="34" charset="0"/>
              </a:rPr>
              <a:t>* </a:t>
            </a:r>
            <a:r>
              <a:rPr kumimoji="0" lang="es-ES_tradnl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DigitalSansEF" pitchFamily="50" charset="0"/>
                <a:ea typeface="Times New Roman" pitchFamily="18" charset="0"/>
                <a:cs typeface="Tahoma" pitchFamily="34" charset="0"/>
              </a:rPr>
              <a:t>Temas en los que se puede incluir el trabajo de investigación</a:t>
            </a:r>
            <a:endParaRPr kumimoji="0" lang="es-ES" sz="6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DigitalSansEF" pitchFamily="5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             (marca al menos una opción o añade en “otros temas”)</a:t>
            </a: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76672" y="4073892"/>
            <a:ext cx="5760640" cy="3162404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ES_tradnl" sz="1100" dirty="0" smtClean="0"/>
              <a:t>□ Arquitectura</a:t>
            </a:r>
            <a:endParaRPr lang="es-ES" sz="1100" dirty="0" smtClean="0"/>
          </a:p>
          <a:p>
            <a:r>
              <a:rPr lang="es-ES_tradnl" sz="1100" dirty="0" smtClean="0"/>
              <a:t>□ Medio ambiente</a:t>
            </a:r>
            <a:endParaRPr lang="es-ES" sz="1100" dirty="0" smtClean="0"/>
          </a:p>
          <a:p>
            <a:r>
              <a:rPr lang="es-ES_tradnl" sz="1100" dirty="0" smtClean="0"/>
              <a:t>□ Ciencias sociales</a:t>
            </a:r>
            <a:endParaRPr lang="es-ES" sz="1100" dirty="0" smtClean="0"/>
          </a:p>
          <a:p>
            <a:r>
              <a:rPr lang="es-ES_tradnl" sz="1100" dirty="0" smtClean="0"/>
              <a:t>□ Deporte</a:t>
            </a:r>
            <a:endParaRPr lang="es-ES" sz="1100" dirty="0" smtClean="0"/>
          </a:p>
          <a:p>
            <a:r>
              <a:rPr lang="es-ES_tradnl" sz="1100" dirty="0" smtClean="0"/>
              <a:t>□ Educación</a:t>
            </a:r>
            <a:endParaRPr lang="es-ES" sz="1100" dirty="0" smtClean="0"/>
          </a:p>
          <a:p>
            <a:r>
              <a:rPr lang="es-ES_tradnl" sz="1100" dirty="0" smtClean="0"/>
              <a:t>□ Economía </a:t>
            </a:r>
            <a:endParaRPr lang="es-ES" sz="1100" dirty="0" smtClean="0"/>
          </a:p>
          <a:p>
            <a:r>
              <a:rPr lang="es-ES_tradnl" sz="1100" dirty="0" smtClean="0"/>
              <a:t>□ Buenas prácticas de otras ciudades</a:t>
            </a:r>
            <a:endParaRPr lang="es-ES" sz="1100" dirty="0" smtClean="0"/>
          </a:p>
          <a:p>
            <a:r>
              <a:rPr lang="es-ES_tradnl" sz="1100" dirty="0" smtClean="0"/>
              <a:t>□ Turismo </a:t>
            </a:r>
            <a:endParaRPr lang="es-ES" sz="1100" dirty="0" smtClean="0"/>
          </a:p>
          <a:p>
            <a:r>
              <a:rPr lang="es-ES_tradnl" sz="1100" dirty="0" smtClean="0"/>
              <a:t>□ Innovación</a:t>
            </a:r>
            <a:endParaRPr lang="es-ES" sz="1100" dirty="0" smtClean="0"/>
          </a:p>
          <a:p>
            <a:r>
              <a:rPr lang="es-ES_tradnl" sz="1100" dirty="0" smtClean="0"/>
              <a:t>□ Economía del conocimiento </a:t>
            </a:r>
            <a:endParaRPr lang="es-ES" sz="1100" dirty="0" smtClean="0"/>
          </a:p>
          <a:p>
            <a:r>
              <a:rPr lang="es-ES_tradnl" sz="1100" dirty="0" smtClean="0"/>
              <a:t>□ Internacional</a:t>
            </a:r>
            <a:endParaRPr lang="es-ES" sz="1100" dirty="0" smtClean="0"/>
          </a:p>
          <a:p>
            <a:r>
              <a:rPr lang="es-ES_tradnl" sz="1100" dirty="0" smtClean="0"/>
              <a:t>□ Geografía</a:t>
            </a:r>
            <a:endParaRPr lang="es-ES" sz="1100" dirty="0" smtClean="0"/>
          </a:p>
          <a:p>
            <a:r>
              <a:rPr lang="es-ES_tradnl" sz="1100" dirty="0" smtClean="0"/>
              <a:t>□ Sanidad</a:t>
            </a:r>
            <a:endParaRPr lang="es-ES" sz="1100" dirty="0" smtClean="0"/>
          </a:p>
          <a:p>
            <a:r>
              <a:rPr lang="es-ES_tradnl" sz="1100" dirty="0" smtClean="0"/>
              <a:t>□ Cultura</a:t>
            </a:r>
            <a:endParaRPr lang="es-ES" sz="1100" dirty="0" smtClean="0"/>
          </a:p>
          <a:p>
            <a:r>
              <a:rPr lang="es-ES_tradnl" sz="1100" dirty="0" smtClean="0"/>
              <a:t>□ Comunicación</a:t>
            </a:r>
            <a:endParaRPr lang="es-ES" sz="1100" dirty="0" smtClean="0"/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Otros temas:……………………………………………….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48680" y="7072535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s-ES_tradn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igitalSansEF" pitchFamily="50" charset="0"/>
                <a:ea typeface="Times New Roman" pitchFamily="18" charset="0"/>
                <a:cs typeface="Tahoma" pitchFamily="34" charset="0"/>
              </a:rPr>
              <a:t>* </a:t>
            </a:r>
            <a:r>
              <a:rPr lang="es-ES" sz="1400" b="1" dirty="0" smtClean="0">
                <a:solidFill>
                  <a:schemeClr val="tx2">
                    <a:lumMod val="75000"/>
                  </a:schemeClr>
                </a:solidFill>
                <a:latin typeface="DigitalSansEF" pitchFamily="50" charset="0"/>
              </a:rPr>
              <a:t>Tesis y Objetivo de la Investigación</a:t>
            </a:r>
            <a:endParaRPr lang="es-ES" sz="1400" b="1" dirty="0">
              <a:solidFill>
                <a:schemeClr val="tx2">
                  <a:lumMod val="75000"/>
                </a:schemeClr>
              </a:solidFill>
              <a:latin typeface="DigitalSansEF" pitchFamily="50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4624" y="8820472"/>
            <a:ext cx="3429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s-ES_tradnl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*</a:t>
            </a:r>
            <a:r>
              <a:rPr kumimoji="0" lang="es-ES_tradnl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Los campos con asterisco son obligatorios </a:t>
            </a:r>
            <a:endParaRPr kumimoji="0" lang="es-ES_tradnl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Picture 2" descr="C:\Documents and Settings\MARIA JOSE\Escritorio\MAJO\Trabajo\InnDEA VLC\PÁGINA WEB\muñeco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9200" y="7596336"/>
            <a:ext cx="1387067" cy="1368152"/>
          </a:xfrm>
          <a:prstGeom prst="rect">
            <a:avLst/>
          </a:prstGeom>
          <a:noFill/>
        </p:spPr>
      </p:pic>
      <p:pic>
        <p:nvPicPr>
          <p:cNvPr id="10" name="Picture 2" descr="C:\Documents and Settings\MARIA JOSE\Escritorio\MAJO\Trabajo\InnDEA VLC\ESTUDIAVLC\ESTUDIAVLC\logo_upv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81128" y="0"/>
            <a:ext cx="2190750" cy="742950"/>
          </a:xfrm>
          <a:prstGeom prst="rect">
            <a:avLst/>
          </a:prstGeom>
          <a:noFill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31" y="72455"/>
            <a:ext cx="1595405" cy="61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202</Words>
  <Application>Microsoft Office PowerPoint</Application>
  <PresentationFormat>Presentación en pantalla (4:3)</PresentationFormat>
  <Paragraphs>46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ESTUDIA VLC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ESTUDIA VLC </dc:title>
  <dc:creator>MARIA JOSE</dc:creator>
  <cp:lastModifiedBy>MLP</cp:lastModifiedBy>
  <cp:revision>12</cp:revision>
  <dcterms:created xsi:type="dcterms:W3CDTF">2012-04-10T09:57:14Z</dcterms:created>
  <dcterms:modified xsi:type="dcterms:W3CDTF">2012-05-11T12:13:22Z</dcterms:modified>
</cp:coreProperties>
</file>